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75" r:id="rId2"/>
    <p:sldId id="332" r:id="rId3"/>
    <p:sldId id="452" r:id="rId4"/>
    <p:sldId id="463" r:id="rId5"/>
    <p:sldId id="453" r:id="rId6"/>
    <p:sldId id="454" r:id="rId7"/>
    <p:sldId id="455" r:id="rId8"/>
    <p:sldId id="456" r:id="rId9"/>
    <p:sldId id="457" r:id="rId10"/>
    <p:sldId id="458" r:id="rId11"/>
    <p:sldId id="459" r:id="rId12"/>
    <p:sldId id="460" r:id="rId13"/>
    <p:sldId id="462" r:id="rId14"/>
    <p:sldId id="4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955"/>
    <a:srgbClr val="A80000"/>
    <a:srgbClr val="99CC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75" d="100"/>
          <a:sy n="75" d="100"/>
        </p:scale>
        <p:origin x="226" y="22"/>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2021/11/12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2021/11/12</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2021/11/12</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hyperlink" Target="&#38468;&#20214;3-1.21&#20010;&#22522;&#31449;&#20984;&#22810;&#36793;&#24418;&#25968;&#25454;2017.xls" TargetMode="External"/><Relationship Id="rId7" Type="http://schemas.openxmlformats.org/officeDocument/2006/relationships/oleObject" Target="../embeddings/Microsoft_Excel_97-2003_Worksheet1.xls"/><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hyperlink" Target="&#38468;&#20214;3-2.29&#20010;&#22522;&#31449;&#20984;&#22810;&#36793;&#24418;&#25968;&#25454;2017.xls" TargetMode="External"/><Relationship Id="rId5" Type="http://schemas.openxmlformats.org/officeDocument/2006/relationships/image" Target="../media/image10.wmf"/><Relationship Id="rId4" Type="http://schemas.openxmlformats.org/officeDocument/2006/relationships/oleObject" Target="../embeddings/Microsoft_Excel_97-2003_Worksheet.xls"/></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3</a:t>
            </a:r>
            <a:r>
              <a:rPr kumimoji="1" lang="zh-CN" altLang="en-US" sz="4400" b="1" dirty="0">
                <a:solidFill>
                  <a:schemeClr val="bg1"/>
                </a:solidFill>
                <a:effectLst>
                  <a:outerShdw blurRad="50800" dist="38100" dir="5400000" algn="t" rotWithShape="0">
                    <a:prstClr val="black">
                      <a:alpha val="40000"/>
                    </a:prstClr>
                  </a:outerShdw>
                </a:effectLst>
              </a:rPr>
              <a:t>章</a:t>
            </a:r>
            <a:r>
              <a:rPr kumimoji="1" lang="en-US" altLang="zh-CN" sz="4400" b="1" dirty="0">
                <a:solidFill>
                  <a:schemeClr val="bg1"/>
                </a:solidFill>
                <a:effectLst>
                  <a:outerShdw blurRad="50800" dist="38100" dir="5400000" algn="t" rotWithShape="0">
                    <a:prstClr val="black">
                      <a:alpha val="40000"/>
                    </a:prstClr>
                  </a:outerShdw>
                </a:effectLst>
              </a:rPr>
              <a:t>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a:solidFill>
                  <a:schemeClr val="bg1"/>
                </a:solidFill>
                <a:effectLst>
                  <a:outerShdw blurRad="50800" dist="38100" dir="5400000" algn="t" rotWithShape="0">
                    <a:prstClr val="black">
                      <a:alpha val="40000"/>
                    </a:prstClr>
                  </a:outerShdw>
                </a:effectLst>
              </a:rPr>
              <a:t>动态规划</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29</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7" y="1196975"/>
            <a:ext cx="570071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0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凸多边形构造方法</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根据</a:t>
            </a: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网络配置数据，选取部分基站</a:t>
            </a:r>
            <a:r>
              <a:rPr lang="en-US" altLang="zh-CN" sz="2400" dirty="0" err="1">
                <a:latin typeface="微软雅黑" panose="020B0503020204020204" pitchFamily="34" charset="-122"/>
                <a:ea typeface="微软雅黑" panose="020B0503020204020204" pitchFamily="34" charset="-122"/>
              </a:rPr>
              <a:t>eNODEB</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以这些基站作为平面点，构造平面点集的凸包，得到具有</a:t>
            </a: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个顶点的凸</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边形</a:t>
            </a:r>
          </a:p>
        </p:txBody>
      </p:sp>
      <p:pic>
        <p:nvPicPr>
          <p:cNvPr id="9" name="Picture 5" descr="凸包部分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6975"/>
            <a:ext cx="5878858" cy="498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00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4"/>
          <p:cNvSpPr txBox="1">
            <a:spLocks noChangeArrowheads="1"/>
          </p:cNvSpPr>
          <p:nvPr/>
        </p:nvSpPr>
        <p:spPr>
          <a:xfrm>
            <a:off x="358774" y="1078029"/>
            <a:ext cx="11470674" cy="563077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算法</a:t>
            </a:r>
            <a:r>
              <a:rPr lang="en-US" altLang="zh-CN" sz="2400" dirty="0">
                <a:latin typeface="微软雅黑" panose="020B0503020204020204" pitchFamily="34" charset="-122"/>
                <a:ea typeface="微软雅黑" panose="020B0503020204020204" pitchFamily="34" charset="-122"/>
              </a:rPr>
              <a:t>2</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采用近似的复杂度为</a:t>
            </a:r>
            <a:r>
              <a:rPr lang="en-US" altLang="zh-CN" sz="2400" dirty="0">
                <a:latin typeface="微软雅黑" panose="020B0503020204020204" pitchFamily="34" charset="-122"/>
                <a:ea typeface="微软雅黑" panose="020B0503020204020204" pitchFamily="34" charset="-122"/>
              </a:rPr>
              <a:t>O(n^2)</a:t>
            </a:r>
            <a:r>
              <a:rPr lang="zh-CN" altLang="en-US" sz="2400" dirty="0">
                <a:latin typeface="微软雅黑" panose="020B0503020204020204" pitchFamily="34" charset="-122"/>
                <a:ea typeface="微软雅黑" panose="020B0503020204020204" pitchFamily="34" charset="-122"/>
              </a:rPr>
              <a:t>的剖分算法，实现三角剖分</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defRPr/>
            </a:pPr>
            <a:r>
              <a:rPr lang="zh-CN" altLang="en-US" sz="2800" dirty="0"/>
              <a:t>   对子问题</a:t>
            </a:r>
            <a:r>
              <a:rPr lang="en-US" altLang="zh-CN" sz="2800" dirty="0"/>
              <a:t>{v(i-1),v(</a:t>
            </a:r>
            <a:r>
              <a:rPr lang="en-US" altLang="zh-CN" sz="2800" dirty="0" err="1"/>
              <a:t>i</a:t>
            </a:r>
            <a:r>
              <a:rPr lang="en-US" altLang="zh-CN" sz="2800" dirty="0"/>
              <a:t>),…,v(k),…v(j)}</a:t>
            </a:r>
            <a:r>
              <a:rPr lang="zh-CN" altLang="en-US" sz="2800" dirty="0"/>
              <a:t>，从</a:t>
            </a:r>
            <a:r>
              <a:rPr lang="en-US" altLang="zh-CN" sz="2800" dirty="0"/>
              <a:t>K(&lt;=3)</a:t>
            </a:r>
            <a:r>
              <a:rPr lang="zh-CN" altLang="en-US" sz="2800" dirty="0"/>
              <a:t>个固定位置选断点</a:t>
            </a:r>
            <a:r>
              <a:rPr lang="en-US" altLang="zh-CN" sz="2800" dirty="0"/>
              <a:t>v(k)</a:t>
            </a:r>
            <a:r>
              <a:rPr lang="zh-CN" altLang="en-US" sz="2800" dirty="0"/>
              <a:t>，比较这</a:t>
            </a:r>
            <a:r>
              <a:rPr lang="en-US" altLang="zh-CN" sz="2800" dirty="0"/>
              <a:t>K</a:t>
            </a:r>
            <a:r>
              <a:rPr lang="zh-CN" altLang="en-US" sz="2800" dirty="0"/>
              <a:t>个断点的目标值，从中选取最优断点。</a:t>
            </a:r>
            <a:endParaRPr lang="en-US" altLang="zh-CN" sz="2800" dirty="0"/>
          </a:p>
          <a:p>
            <a:pPr>
              <a:lnSpc>
                <a:spcPct val="125000"/>
              </a:lnSpc>
              <a:spcBef>
                <a:spcPts val="600"/>
              </a:spcBef>
              <a:buFont typeface="Wingdings" pitchFamily="2" charset="2"/>
              <a:buNone/>
              <a:defRPr/>
            </a:pPr>
            <a:endParaRPr lang="en-US" altLang="zh-CN" sz="2800" dirty="0"/>
          </a:p>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要求：</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做图表示最优、次优三角剖分结果</a:t>
            </a:r>
            <a:endParaRPr lang="en-US" altLang="zh-CN" sz="2400" dirty="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，可以手绘</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计算最优、次优三角剖分对应的目标值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边长弦长总和</a:t>
            </a:r>
          </a:p>
        </p:txBody>
      </p:sp>
    </p:spTree>
    <p:extLst>
      <p:ext uri="{BB962C8B-B14F-4D97-AF65-F5344CB8AC3E}">
        <p14:creationId xmlns:p14="http://schemas.microsoft.com/office/powerpoint/2010/main" val="1660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0-1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背包问题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27259" y="1039529"/>
            <a:ext cx="11521439" cy="5303520"/>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600" dirty="0">
                <a:latin typeface="微软雅黑" panose="020B0503020204020204" pitchFamily="34" charset="-122"/>
                <a:ea typeface="微软雅黑" panose="020B0503020204020204" pitchFamily="34" charset="-122"/>
              </a:rPr>
              <a:t>利用</a:t>
            </a:r>
          </a:p>
          <a:p>
            <a:pPr>
              <a:lnSpc>
                <a:spcPct val="125000"/>
              </a:lnSpc>
              <a:spcBef>
                <a:spcPts val="600"/>
              </a:spcBef>
              <a:buFont typeface="Wingdings" pitchFamily="2" charset="2"/>
              <a:buNone/>
            </a:pPr>
            <a:r>
              <a:rPr lang="zh-CN" altLang="en-US" sz="2600" dirty="0">
                <a:latin typeface="微软雅黑" panose="020B0503020204020204" pitchFamily="34" charset="-122"/>
                <a:ea typeface="微软雅黑" panose="020B0503020204020204" pitchFamily="34" charset="-122"/>
              </a:rPr>
              <a:t>    “附件</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背包问题输入数据”</a:t>
            </a:r>
          </a:p>
          <a:p>
            <a:pPr>
              <a:lnSpc>
                <a:spcPct val="125000"/>
              </a:lnSpc>
              <a:spcBef>
                <a:spcPts val="600"/>
              </a:spcBef>
              <a:buFont typeface="Wingdings" pitchFamily="2" charset="2"/>
              <a:buNone/>
            </a:pPr>
            <a:r>
              <a:rPr lang="zh-CN" altLang="en-US" sz="2600" dirty="0">
                <a:latin typeface="微软雅黑" panose="020B0503020204020204" pitchFamily="34" charset="-122"/>
                <a:ea typeface="微软雅黑" panose="020B0503020204020204" pitchFamily="34" charset="-122"/>
              </a:rPr>
              <a:t>      给出的</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组背包数据（背包容量、物品重量、物品价值）</a:t>
            </a:r>
          </a:p>
          <a:p>
            <a:pPr>
              <a:lnSpc>
                <a:spcPct val="125000"/>
              </a:lnSpc>
              <a:spcBef>
                <a:spcPts val="600"/>
              </a:spcBef>
              <a:buFont typeface="Wingdings" pitchFamily="2" charset="2"/>
              <a:buNone/>
            </a:pPr>
            <a:r>
              <a:rPr lang="zh-CN" altLang="en-US" sz="2600" dirty="0">
                <a:latin typeface="微软雅黑" panose="020B0503020204020204" pitchFamily="34" charset="-122"/>
                <a:ea typeface="微软雅黑" panose="020B0503020204020204" pitchFamily="34" charset="-122"/>
              </a:rPr>
              <a:t>      ，计算最优物品装载方案</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组数据：</a:t>
            </a:r>
            <a:r>
              <a:rPr lang="en-US" altLang="zh-CN" sz="2600" dirty="0">
                <a:latin typeface="微软雅黑" panose="020B0503020204020204" pitchFamily="34" charset="-122"/>
                <a:ea typeface="微软雅黑" panose="020B0503020204020204" pitchFamily="34" charset="-122"/>
              </a:rPr>
              <a:t>50</a:t>
            </a:r>
            <a:r>
              <a:rPr lang="zh-CN" altLang="en-US" sz="2600" dirty="0">
                <a:latin typeface="微软雅黑" panose="020B0503020204020204" pitchFamily="34" charset="-122"/>
                <a:ea typeface="微软雅黑" panose="020B0503020204020204" pitchFamily="34" charset="-122"/>
              </a:rPr>
              <a:t>个物品</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zh-CN" altLang="en-US" sz="2600" dirty="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组数据：</a:t>
            </a:r>
            <a:r>
              <a:rPr lang="en-US" altLang="zh-CN" sz="2600" dirty="0">
                <a:latin typeface="微软雅黑" panose="020B0503020204020204" pitchFamily="34" charset="-122"/>
                <a:ea typeface="微软雅黑" panose="020B0503020204020204" pitchFamily="34" charset="-122"/>
              </a:rPr>
              <a:t>100</a:t>
            </a:r>
            <a:r>
              <a:rPr lang="zh-CN" altLang="en-US" sz="2600" dirty="0">
                <a:latin typeface="微软雅黑" panose="020B0503020204020204" pitchFamily="34" charset="-122"/>
                <a:ea typeface="微软雅黑" panose="020B0503020204020204" pitchFamily="34" charset="-122"/>
              </a:rPr>
              <a:t>个物品</a:t>
            </a:r>
            <a:endParaRPr lang="en-US" altLang="zh-CN" sz="26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defRPr/>
            </a:pPr>
            <a:r>
              <a:rPr lang="zh-CN" altLang="en-US" sz="2600" dirty="0">
                <a:latin typeface="微软雅黑" panose="020B0503020204020204" pitchFamily="34" charset="-122"/>
                <a:ea typeface="微软雅黑" panose="020B0503020204020204" pitchFamily="34" charset="-122"/>
              </a:rPr>
              <a:t>要求 </a:t>
            </a:r>
            <a:endParaRPr lang="en-US" altLang="zh-CN" sz="2600" dirty="0">
              <a:latin typeface="微软雅黑" panose="020B0503020204020204" pitchFamily="34" charset="-122"/>
              <a:ea typeface="微软雅黑" panose="020B0503020204020204" pitchFamily="34" charset="-122"/>
            </a:endParaRPr>
          </a:p>
          <a:p>
            <a:pPr marL="0" lvl="1" algn="l">
              <a:lnSpc>
                <a:spcPct val="125000"/>
              </a:lnSpc>
              <a:spcBef>
                <a:spcPts val="600"/>
              </a:spcBef>
              <a:buSzPct val="100000"/>
              <a:defRPr/>
            </a:pPr>
            <a:r>
              <a:rPr lang="en-US" altLang="zh-CN" sz="2600" dirty="0">
                <a:latin typeface="微软雅黑" panose="020B0503020204020204" pitchFamily="34" charset="-122"/>
                <a:ea typeface="微软雅黑" panose="020B0503020204020204" pitchFamily="34" charset="-122"/>
              </a:rPr>
              <a:t>      </a:t>
            </a:r>
            <a:r>
              <a:rPr lang="zh-CN" altLang="en-US" sz="2600" dirty="0"/>
              <a:t>给出最优方案中，</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t>1. </a:t>
            </a:r>
            <a:r>
              <a:rPr lang="zh-CN" altLang="en-US" sz="2600" dirty="0"/>
              <a:t>各个物品是否被放入</a:t>
            </a:r>
            <a:endParaRPr lang="en-US" altLang="zh-CN" sz="2600" dirty="0"/>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t>2. </a:t>
            </a:r>
            <a:r>
              <a:rPr lang="zh-CN" altLang="en-US" sz="2600" dirty="0"/>
              <a:t>物品放入后的背包总重量、总价值</a:t>
            </a:r>
          </a:p>
        </p:txBody>
      </p:sp>
      <p:graphicFrame>
        <p:nvGraphicFramePr>
          <p:cNvPr id="7" name="对象 6">
            <a:extLst>
              <a:ext uri="{FF2B5EF4-FFF2-40B4-BE49-F238E27FC236}">
                <a16:creationId xmlns:a16="http://schemas.microsoft.com/office/drawing/2014/main" id="{EC585EFA-1D17-4DA4-872C-080A6BF65F8E}"/>
              </a:ext>
            </a:extLst>
          </p:cNvPr>
          <p:cNvGraphicFramePr>
            <a:graphicFrameLocks noChangeAspect="1"/>
          </p:cNvGraphicFramePr>
          <p:nvPr>
            <p:extLst>
              <p:ext uri="{D42A27DB-BD31-4B8C-83A1-F6EECF244321}">
                <p14:modId xmlns:p14="http://schemas.microsoft.com/office/powerpoint/2010/main" val="36222741"/>
              </p:ext>
            </p:extLst>
          </p:nvPr>
        </p:nvGraphicFramePr>
        <p:xfrm>
          <a:off x="7966074" y="1133475"/>
          <a:ext cx="3629759" cy="1050925"/>
        </p:xfrm>
        <a:graphic>
          <a:graphicData uri="http://schemas.openxmlformats.org/presentationml/2006/ole">
            <mc:AlternateContent xmlns:mc="http://schemas.openxmlformats.org/markup-compatibility/2006">
              <mc:Choice xmlns:v="urn:schemas-microsoft-com:vml" Requires="v">
                <p:oleObj spid="_x0000_s17419" name="包装程序外壳对象" showAsIcon="1" r:id="rId3" imgW="1486440" imgH="430920" progId="Package">
                  <p:embed/>
                </p:oleObj>
              </mc:Choice>
              <mc:Fallback>
                <p:oleObj name="包装程序外壳对象" showAsIcon="1" r:id="rId3" imgW="1486440" imgH="430920" progId="Package">
                  <p:embed/>
                  <p:pic>
                    <p:nvPicPr>
                      <p:cNvPr id="0" name=""/>
                      <p:cNvPicPr/>
                      <p:nvPr/>
                    </p:nvPicPr>
                    <p:blipFill>
                      <a:blip r:embed="rId4"/>
                      <a:stretch>
                        <a:fillRect/>
                      </a:stretch>
                    </p:blipFill>
                    <p:spPr>
                      <a:xfrm>
                        <a:off x="7966074" y="1133475"/>
                        <a:ext cx="3629759" cy="1050925"/>
                      </a:xfrm>
                      <a:prstGeom prst="rect">
                        <a:avLst/>
                      </a:prstGeom>
                    </p:spPr>
                  </p:pic>
                </p:oleObj>
              </mc:Fallback>
            </mc:AlternateContent>
          </a:graphicData>
        </a:graphic>
      </p:graphicFrame>
    </p:spTree>
    <p:extLst>
      <p:ext uri="{BB962C8B-B14F-4D97-AF65-F5344CB8AC3E}">
        <p14:creationId xmlns:p14="http://schemas.microsoft.com/office/powerpoint/2010/main" val="59035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nSpc>
                <a:spcPct val="125000"/>
              </a:lnSpc>
              <a:spcBef>
                <a:spcPts val="600"/>
              </a:spcBef>
              <a:buFont typeface="Wingdings" panose="05000000000000000000" pitchFamily="2" charset="2"/>
              <a:buChar char="l"/>
              <a:defRPr/>
            </a:pPr>
            <a:r>
              <a:rPr lang="zh-CN" altLang="zh-CN" sz="2400" dirty="0">
                <a:latin typeface="微软雅黑" panose="020B0503020204020204" pitchFamily="34" charset="-122"/>
                <a:ea typeface="微软雅黑" panose="020B0503020204020204" pitchFamily="34" charset="-122"/>
              </a:rPr>
              <a:t>评分参考标准如下（按照</a:t>
            </a:r>
            <a:r>
              <a:rPr lang="en-US" altLang="zh-CN" sz="2400" dirty="0">
                <a:latin typeface="微软雅黑" panose="020B0503020204020204" pitchFamily="34" charset="-122"/>
                <a:ea typeface="微软雅黑" panose="020B0503020204020204" pitchFamily="34" charset="-122"/>
              </a:rPr>
              <a:t>100</a:t>
            </a:r>
            <a:r>
              <a:rPr lang="zh-CN" altLang="zh-CN" sz="2400" dirty="0">
                <a:latin typeface="微软雅黑" panose="020B0503020204020204" pitchFamily="34" charset="-122"/>
                <a:ea typeface="微软雅黑" panose="020B0503020204020204" pitchFamily="34" charset="-122"/>
              </a:rPr>
              <a:t>分计算）</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针对上述典型问题，至少针对其中四个问题，编程实现四个算法，程序能够针对一种输入正常运行，给出正确结果，并提交代码及实验报告：</a:t>
            </a:r>
            <a:r>
              <a:rPr lang="en-US" altLang="zh-CN" sz="2400" dirty="0">
                <a:latin typeface="微软雅黑" panose="020B0503020204020204" pitchFamily="34" charset="-122"/>
                <a:ea typeface="微软雅黑" panose="020B0503020204020204" pitchFamily="34" charset="-122"/>
              </a:rPr>
              <a:t>60~70</a:t>
            </a:r>
            <a:r>
              <a:rPr lang="zh-CN" altLang="zh-CN" sz="2400" dirty="0">
                <a:latin typeface="微软雅黑" panose="020B0503020204020204" pitchFamily="34" charset="-122"/>
                <a:ea typeface="微软雅黑" panose="020B0503020204020204" pitchFamily="34" charset="-122"/>
              </a:rPr>
              <a:t>分。每缺少一个算法，扣</a:t>
            </a:r>
            <a:r>
              <a:rPr lang="en-US" altLang="zh-CN" sz="2400" dirty="0">
                <a:latin typeface="微软雅黑" panose="020B0503020204020204" pitchFamily="34" charset="-122"/>
                <a:ea typeface="微软雅黑" panose="020B0503020204020204" pitchFamily="34" charset="-122"/>
              </a:rPr>
              <a:t>15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算法程序能够面对多种输入和边界条件（至少五种）稳定运行，输出正确结果，算法性能符合预期，并且按期提交代码及实验报告：</a:t>
            </a:r>
            <a:r>
              <a:rPr lang="en-US" altLang="zh-CN" sz="2400" dirty="0">
                <a:latin typeface="微软雅黑" panose="020B0503020204020204" pitchFamily="34" charset="-122"/>
                <a:ea typeface="微软雅黑" panose="020B0503020204020204" pitchFamily="34" charset="-122"/>
              </a:rPr>
              <a:t>71~91</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的前提下，能够观察对比不同规模的输入数据下，算法的运行时间和空间占用的变化，分析算法时间和空间复杂性：</a:t>
            </a:r>
            <a:r>
              <a:rPr lang="en-US" altLang="zh-CN" sz="2400" dirty="0">
                <a:latin typeface="微软雅黑" panose="020B0503020204020204" pitchFamily="34" charset="-122"/>
                <a:ea typeface="微软雅黑" panose="020B0503020204020204" pitchFamily="34" charset="-122"/>
              </a:rPr>
              <a:t>92~95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的前提下，提出改进算法性能的思路及方法，并付诸实现：</a:t>
            </a:r>
            <a:r>
              <a:rPr lang="en-US" altLang="zh-CN" sz="2400" dirty="0">
                <a:latin typeface="微软雅黑" panose="020B0503020204020204" pitchFamily="34" charset="-122"/>
                <a:ea typeface="微软雅黑" panose="020B0503020204020204" pitchFamily="34" charset="-122"/>
              </a:rPr>
              <a:t>96-100</a:t>
            </a:r>
            <a:r>
              <a:rPr lang="zh-CN" altLang="zh-CN" sz="2400" dirty="0">
                <a:latin typeface="微软雅黑" panose="020B0503020204020204" pitchFamily="34" charset="-122"/>
                <a:ea typeface="微软雅黑" panose="020B0503020204020204" pitchFamily="34" charset="-122"/>
              </a:rPr>
              <a:t>分</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评分标准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11786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4"/>
            <a:ext cx="11567656" cy="5744496"/>
          </a:xfrm>
        </p:spPr>
        <p:txBody>
          <a:bodyPr>
            <a:normAutofit fontScale="400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通过电子邮件提交电子版作业文档，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邮件主题：算法设计与分析作业提交（第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源程序代码，运行结果</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各章作业布置后，三周内提交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a:solidFill>
                  <a:srgbClr val="FF0000"/>
                </a:solidFill>
                <a:latin typeface="微软雅黑" panose="020B0503020204020204" pitchFamily="34" charset="-122"/>
                <a:ea typeface="微软雅黑" panose="020B0503020204020204" pitchFamily="34" charset="-122"/>
              </a:rPr>
              <a:t>不要拖到期末各章作业</a:t>
            </a:r>
            <a:r>
              <a:rPr lang="zh-CN" altLang="en-US" sz="6000">
                <a:solidFill>
                  <a:srgbClr val="FF0000"/>
                </a:solidFill>
                <a:latin typeface="微软雅黑" panose="020B0503020204020204" pitchFamily="34" charset="-122"/>
                <a:ea typeface="微软雅黑" panose="020B0503020204020204" pitchFamily="34" charset="-122"/>
              </a:rPr>
              <a:t>一起提交</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赵遵涵，</a:t>
            </a:r>
            <a:endParaRPr lang="en-US" altLang="zh-CN" sz="6000" dirty="0">
              <a:latin typeface="微软雅黑" panose="020B0503020204020204" pitchFamily="34" charset="-122"/>
              <a:ea typeface="微软雅黑" panose="020B0503020204020204" pitchFamily="34" charset="-122"/>
            </a:endParaRP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zhaozunhan@bupt.edu.cn</a:t>
            </a:r>
          </a:p>
          <a:p>
            <a:pPr marL="0" indent="0" eaLnBrk="1" hangingPunct="1">
              <a:lnSpc>
                <a:spcPct val="90000"/>
              </a:lnSpc>
              <a:buFont typeface="Wingdings" pitchFamily="2" charset="2"/>
              <a:buNone/>
              <a:defRPr/>
            </a:pPr>
            <a:r>
              <a:rPr lang="en-US" altLang="zh-CN" sz="2800" b="1" dirty="0"/>
              <a:t>             </a:t>
            </a:r>
            <a:endParaRPr lang="en-US" altLang="zh-CN" sz="2800" dirty="0"/>
          </a:p>
        </p:txBody>
      </p:sp>
    </p:spTree>
    <p:extLst>
      <p:ext uri="{BB962C8B-B14F-4D97-AF65-F5344CB8AC3E}">
        <p14:creationId xmlns:p14="http://schemas.microsoft.com/office/powerpoint/2010/main" val="394284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375139" y="1094648"/>
            <a:ext cx="11441722" cy="2986464"/>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编程实现下述</a:t>
            </a:r>
            <a:r>
              <a:rPr lang="en-US" altLang="zh-CN" sz="2400" dirty="0">
                <a:solidFill>
                  <a:schemeClr val="tx1"/>
                </a:solidFill>
                <a:latin typeface="微软雅黑" panose="020B0503020204020204" pitchFamily="34" charset="-122"/>
                <a:ea typeface="微软雅黑" panose="020B0503020204020204" pitchFamily="34" charset="-122"/>
              </a:rPr>
              <a:t>4</a:t>
            </a:r>
            <a:r>
              <a:rPr lang="zh-CN" altLang="en-US" sz="2400" dirty="0">
                <a:solidFill>
                  <a:schemeClr val="tx1"/>
                </a:solidFill>
                <a:latin typeface="微软雅黑" panose="020B0503020204020204" pitchFamily="34" charset="-122"/>
                <a:ea typeface="微软雅黑" panose="020B0503020204020204" pitchFamily="34" charset="-122"/>
              </a:rPr>
              <a:t>个算法， 并利用给定的数据，验证算法正确性</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最长公共子序列  </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最大子段和</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凸多边形最优三角剖分</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背包问题   </a:t>
            </a: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利用“附件</a:t>
            </a: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最长公共子序列输入数据</a:t>
            </a:r>
            <a:r>
              <a:rPr lang="en-US" altLang="zh-CN" sz="2400" dirty="0">
                <a:solidFill>
                  <a:schemeClr val="tx1"/>
                </a:solidFill>
                <a:latin typeface="微软雅黑" panose="020B0503020204020204" pitchFamily="34" charset="-122"/>
                <a:ea typeface="微软雅黑" panose="020B0503020204020204" pitchFamily="34" charset="-122"/>
              </a:rPr>
              <a:t>-2021</a:t>
            </a:r>
            <a:r>
              <a:rPr lang="zh-CN" altLang="en-US" sz="2400" dirty="0">
                <a:solidFill>
                  <a:schemeClr val="tx1"/>
                </a:solidFill>
                <a:latin typeface="微软雅黑" panose="020B0503020204020204" pitchFamily="34" charset="-122"/>
                <a:ea typeface="微软雅黑" panose="020B0503020204020204" pitchFamily="34" charset="-122"/>
              </a:rPr>
              <a:t>”</a:t>
            </a:r>
          </a:p>
          <a:p>
            <a:r>
              <a:rPr lang="zh-CN" altLang="en-US" sz="2400" dirty="0">
                <a:solidFill>
                  <a:schemeClr val="tx1"/>
                </a:solidFill>
                <a:latin typeface="微软雅黑" panose="020B0503020204020204" pitchFamily="34" charset="-122"/>
                <a:ea typeface="微软雅黑" panose="020B0503020204020204" pitchFamily="34" charset="-122"/>
              </a:rPr>
              <a:t>    </a:t>
            </a:r>
            <a:endParaRPr lang="en-US" altLang="zh-CN"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中给出的字符串</a:t>
            </a:r>
            <a:r>
              <a:rPr lang="en-US" altLang="zh-CN" sz="2400" dirty="0">
                <a:solidFill>
                  <a:schemeClr val="tx1"/>
                </a:solidFill>
                <a:latin typeface="微软雅黑" panose="020B0503020204020204" pitchFamily="34" charset="-122"/>
                <a:ea typeface="微软雅黑" panose="020B0503020204020204" pitchFamily="34" charset="-122"/>
              </a:rPr>
              <a:t>A, B, C, D, </a:t>
            </a:r>
            <a:r>
              <a:rPr lang="zh-CN" altLang="en-US" sz="2400" dirty="0">
                <a:solidFill>
                  <a:schemeClr val="tx1"/>
                </a:solidFill>
                <a:latin typeface="微软雅黑" panose="020B0503020204020204" pitchFamily="34" charset="-122"/>
                <a:ea typeface="微软雅黑" panose="020B0503020204020204" pitchFamily="34" charset="-122"/>
              </a:rPr>
              <a:t>分别找出下列两两字符串间的最长公共子串，并输出结果：</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A-B, </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C-D,      </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A-D,</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C-B </a:t>
            </a:r>
          </a:p>
          <a:p>
            <a:r>
              <a:rPr lang="zh-CN" altLang="en-US" sz="2400" dirty="0"/>
              <a:t>   </a:t>
            </a: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最长公共子序列</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a:extLst>
              <a:ext uri="{FF2B5EF4-FFF2-40B4-BE49-F238E27FC236}">
                <a16:creationId xmlns:a16="http://schemas.microsoft.com/office/drawing/2014/main" id="{B80D3D75-D6A0-4F1D-8EE1-29DD0117DDE5}"/>
              </a:ext>
            </a:extLst>
          </p:cNvPr>
          <p:cNvGraphicFramePr>
            <a:graphicFrameLocks noChangeAspect="1"/>
          </p:cNvGraphicFramePr>
          <p:nvPr>
            <p:extLst>
              <p:ext uri="{D42A27DB-BD31-4B8C-83A1-F6EECF244321}">
                <p14:modId xmlns:p14="http://schemas.microsoft.com/office/powerpoint/2010/main" val="446825831"/>
              </p:ext>
            </p:extLst>
          </p:nvPr>
        </p:nvGraphicFramePr>
        <p:xfrm>
          <a:off x="7930515" y="1020459"/>
          <a:ext cx="2844165" cy="832789"/>
        </p:xfrm>
        <a:graphic>
          <a:graphicData uri="http://schemas.openxmlformats.org/presentationml/2006/ole">
            <mc:AlternateContent xmlns:mc="http://schemas.openxmlformats.org/markup-compatibility/2006">
              <mc:Choice xmlns:v="urn:schemas-microsoft-com:vml" Requires="v">
                <p:oleObj spid="_x0000_s14353" name="包装程序外壳对象" showAsIcon="1" r:id="rId3" imgW="2183040" imgH="430920" progId="Package">
                  <p:embed/>
                </p:oleObj>
              </mc:Choice>
              <mc:Fallback>
                <p:oleObj name="包装程序外壳对象" showAsIcon="1" r:id="rId3" imgW="2183040" imgH="430920" progId="Package">
                  <p:embed/>
                  <p:pic>
                    <p:nvPicPr>
                      <p:cNvPr id="0" name=""/>
                      <p:cNvPicPr/>
                      <p:nvPr/>
                    </p:nvPicPr>
                    <p:blipFill>
                      <a:blip r:embed="rId4"/>
                      <a:stretch>
                        <a:fillRect/>
                      </a:stretch>
                    </p:blipFill>
                    <p:spPr>
                      <a:xfrm>
                        <a:off x="7930515" y="1020459"/>
                        <a:ext cx="2844165" cy="832789"/>
                      </a:xfrm>
                      <a:prstGeom prst="rect">
                        <a:avLst/>
                      </a:prstGeom>
                    </p:spPr>
                  </p:pic>
                </p:oleObj>
              </mc:Fallback>
            </mc:AlternateContent>
          </a:graphicData>
        </a:graphic>
      </p:graphicFrame>
    </p:spTree>
    <p:extLst>
      <p:ext uri="{BB962C8B-B14F-4D97-AF65-F5344CB8AC3E}">
        <p14:creationId xmlns:p14="http://schemas.microsoft.com/office/powerpoint/2010/main" val="328170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zh-CN" sz="2400" dirty="0"/>
                  <a:t>利用最长公共子序列求解下列最长递减子序列问题： </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zh-CN" sz="2400" dirty="0"/>
                  <a:t>给定由</a:t>
                </a:r>
                <a:r>
                  <a:rPr lang="en-GB" altLang="zh-CN" sz="2400" dirty="0"/>
                  <a:t>n</a:t>
                </a:r>
                <a:r>
                  <a:rPr lang="zh-CN" altLang="zh-CN" sz="2400" dirty="0"/>
                  <a:t>个整数</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1</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2</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𝑛</m:t>
                        </m:r>
                      </m:sub>
                    </m:sSub>
                  </m:oMath>
                </a14:m>
                <a:r>
                  <a:rPr lang="zh-CN" altLang="zh-CN" sz="2400" dirty="0"/>
                  <a:t>构成的序列，在这个序列中随意删除一些元素后可得到一个子序列</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en-GB" altLang="zh-CN" sz="2400" dirty="0"/>
                  <a:t>,</a:t>
                </a:r>
                <a:r>
                  <a:rPr lang="zh-CN" altLang="zh-CN" sz="2400" dirty="0"/>
                  <a:t>其中</a:t>
                </a:r>
                <a:r>
                  <a:rPr lang="en-GB" altLang="zh-CN" sz="2400" dirty="0"/>
                  <a:t>1</a:t>
                </a:r>
                <a:r>
                  <a:rPr lang="zh-CN" altLang="zh-CN" sz="2400" dirty="0"/>
                  <a:t>≤</a:t>
                </a:r>
                <a:r>
                  <a:rPr lang="en-GB" altLang="zh-CN" sz="2400" dirty="0" err="1"/>
                  <a:t>i</a:t>
                </a:r>
                <a:r>
                  <a:rPr lang="zh-CN" altLang="zh-CN" sz="2400" dirty="0"/>
                  <a:t>≤</a:t>
                </a:r>
                <a:r>
                  <a:rPr lang="en-GB" altLang="zh-CN" sz="2400" dirty="0"/>
                  <a:t>m</a:t>
                </a:r>
                <a:r>
                  <a:rPr lang="zh-CN" altLang="zh-CN" sz="2400" dirty="0"/>
                  <a:t>≤</a:t>
                </a:r>
                <a:r>
                  <a:rPr lang="en-GB" altLang="zh-CN" sz="2400" dirty="0"/>
                  <a:t>n</a:t>
                </a:r>
                <a:r>
                  <a:rPr lang="zh-CN" altLang="zh-CN" sz="2400" dirty="0"/>
                  <a:t>，并且</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en-GB" altLang="zh-CN" sz="2400" dirty="0"/>
                  <a:t>,</a:t>
                </a:r>
                <a:r>
                  <a:rPr lang="zh-CN" altLang="zh-CN" sz="2400" dirty="0"/>
                  <a:t>则称序列</a:t>
                </a:r>
                <a14:m>
                  <m:oMath xmlns:m="http://schemas.openxmlformats.org/officeDocument/2006/math">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panose="02040503050406030204" pitchFamily="18" charset="0"/>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zh-CN" altLang="zh-CN" sz="2400" dirty="0"/>
                  <a:t>为原序列的一个递减子序列，长度最长的递减子序列即为原序列的最长递减子序列。</a:t>
                </a:r>
                <a:endParaRPr lang="en-US" altLang="zh-CN" sz="2400" dirty="0"/>
              </a:p>
              <a:p>
                <a:pPr marL="800100" lvl="1" indent="-342900" algn="l">
                  <a:lnSpc>
                    <a:spcPct val="125000"/>
                  </a:lnSpc>
                  <a:spcBef>
                    <a:spcPts val="600"/>
                  </a:spcBef>
                  <a:buClr>
                    <a:srgbClr val="FF0000"/>
                  </a:buClr>
                  <a:buSzPct val="80000"/>
                  <a:buFont typeface="Wingdings" panose="05000000000000000000" pitchFamily="2" charset="2"/>
                  <a:buChar char="n"/>
                </a:pPr>
                <a:r>
                  <a:rPr lang="zh-CN" altLang="zh-CN" sz="2400" dirty="0"/>
                  <a:t>例如，序列</a:t>
                </a:r>
                <a:r>
                  <a:rPr lang="en-GB" altLang="zh-CN" sz="2400" dirty="0"/>
                  <a:t>{1</a:t>
                </a:r>
                <a:r>
                  <a:rPr lang="zh-CN" altLang="zh-CN" sz="2400" dirty="0"/>
                  <a:t>，</a:t>
                </a:r>
                <a:r>
                  <a:rPr lang="en-GB" altLang="zh-CN" sz="2400" dirty="0"/>
                  <a:t>7</a:t>
                </a:r>
                <a:r>
                  <a:rPr lang="zh-CN" altLang="zh-CN" sz="2400" dirty="0"/>
                  <a:t>，</a:t>
                </a:r>
                <a:r>
                  <a:rPr lang="en-GB" altLang="zh-CN" sz="2400" dirty="0"/>
                  <a:t>2</a:t>
                </a:r>
                <a:r>
                  <a:rPr lang="zh-CN" altLang="zh-CN" sz="2400" dirty="0"/>
                  <a:t>，</a:t>
                </a:r>
                <a:r>
                  <a:rPr lang="en-GB" altLang="zh-CN" sz="2400" dirty="0"/>
                  <a:t>3</a:t>
                </a:r>
                <a:r>
                  <a:rPr lang="zh-CN" altLang="zh-CN" sz="2400" dirty="0"/>
                  <a:t>，</a:t>
                </a:r>
                <a:r>
                  <a:rPr lang="en-GB" altLang="zh-CN" sz="2400" dirty="0"/>
                  <a:t>6</a:t>
                </a:r>
                <a:r>
                  <a:rPr lang="zh-CN" altLang="zh-CN" sz="2400" dirty="0"/>
                  <a:t>，</a:t>
                </a:r>
                <a:r>
                  <a:rPr lang="en-GB" altLang="zh-CN" sz="2400" dirty="0"/>
                  <a:t>5}</a:t>
                </a:r>
                <a:r>
                  <a:rPr lang="zh-CN" altLang="zh-CN" sz="2400" dirty="0"/>
                  <a:t>，它的一个最长递减子序列为</a:t>
                </a:r>
                <a:r>
                  <a:rPr lang="en-GB" altLang="zh-CN" sz="2400" dirty="0"/>
                  <a:t>{7</a:t>
                </a:r>
                <a:r>
                  <a:rPr lang="zh-CN" altLang="zh-CN" sz="2400" dirty="0"/>
                  <a:t>，</a:t>
                </a:r>
                <a:r>
                  <a:rPr lang="en-GB" altLang="zh-CN" sz="2400" dirty="0"/>
                  <a:t>6</a:t>
                </a:r>
                <a:r>
                  <a:rPr lang="zh-CN" altLang="zh-CN" sz="2400" dirty="0"/>
                  <a:t>，</a:t>
                </a:r>
                <a:r>
                  <a:rPr lang="en-GB" altLang="zh-CN" sz="2400" dirty="0"/>
                  <a:t>5}</a:t>
                </a:r>
                <a:endParaRPr lang="zh-CN" altLang="en-US"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a:t>要求：</a:t>
                </a:r>
                <a:r>
                  <a:rPr lang="zh-CN" altLang="zh-CN" sz="2400" dirty="0"/>
                  <a:t> </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t>利用“附件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1</a:t>
                </a:r>
                <a:r>
                  <a:rPr lang="zh-CN" altLang="en-US" sz="2400" dirty="0"/>
                  <a:t>”、“附件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2</a:t>
                </a:r>
                <a:r>
                  <a:rPr lang="zh-CN" altLang="en-US" sz="2400" dirty="0"/>
                  <a:t>”，求这两个序列中的最长递减子序列</a:t>
                </a:r>
                <a:endParaRPr lang="en-US" altLang="zh-CN" sz="2400" dirty="0"/>
              </a:p>
              <a:p>
                <a:r>
                  <a:rPr lang="zh-CN" altLang="en-US" sz="2400" dirty="0">
                    <a:solidFill>
                      <a:schemeClr val="tx1"/>
                    </a:solidFill>
                    <a:latin typeface="微软雅黑" panose="020B0503020204020204" pitchFamily="34" charset="-122"/>
                    <a:ea typeface="微软雅黑" panose="020B0503020204020204" pitchFamily="34" charset="-122"/>
                  </a:rPr>
                  <a:t>  </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19544" y="1113503"/>
                <a:ext cx="11567656" cy="5361039"/>
              </a:xfrm>
              <a:blipFill rotWithShape="1">
                <a:blip r:embed="rId3"/>
                <a:stretch>
                  <a:fillRect l="-685" t="-455" r="-6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最长递减子序列</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10" name="对象 9">
            <a:extLst>
              <a:ext uri="{FF2B5EF4-FFF2-40B4-BE49-F238E27FC236}">
                <a16:creationId xmlns:a16="http://schemas.microsoft.com/office/drawing/2014/main" id="{A2E4B330-026C-40A0-A43B-6C0D83A79F69}"/>
              </a:ext>
            </a:extLst>
          </p:cNvPr>
          <p:cNvGraphicFramePr>
            <a:graphicFrameLocks noChangeAspect="1"/>
          </p:cNvGraphicFramePr>
          <p:nvPr>
            <p:extLst>
              <p:ext uri="{D42A27DB-BD31-4B8C-83A1-F6EECF244321}">
                <p14:modId xmlns:p14="http://schemas.microsoft.com/office/powerpoint/2010/main" val="3904507589"/>
              </p:ext>
            </p:extLst>
          </p:nvPr>
        </p:nvGraphicFramePr>
        <p:xfrm>
          <a:off x="6787515" y="5395595"/>
          <a:ext cx="1968500" cy="430213"/>
        </p:xfrm>
        <a:graphic>
          <a:graphicData uri="http://schemas.openxmlformats.org/presentationml/2006/ole">
            <mc:AlternateContent xmlns:mc="http://schemas.openxmlformats.org/markup-compatibility/2006">
              <mc:Choice xmlns:v="urn:schemas-microsoft-com:vml" Requires="v">
                <p:oleObj spid="_x0000_s18441" name="包装程序外壳对象" showAsIcon="1" r:id="rId4" imgW="1968840" imgH="430920" progId="Package">
                  <p:embed/>
                </p:oleObj>
              </mc:Choice>
              <mc:Fallback>
                <p:oleObj name="包装程序外壳对象" showAsIcon="1" r:id="rId4" imgW="1968840" imgH="430920" progId="Package">
                  <p:embed/>
                  <p:pic>
                    <p:nvPicPr>
                      <p:cNvPr id="0" name=""/>
                      <p:cNvPicPr/>
                      <p:nvPr/>
                    </p:nvPicPr>
                    <p:blipFill>
                      <a:blip r:embed="rId5"/>
                      <a:stretch>
                        <a:fillRect/>
                      </a:stretch>
                    </p:blipFill>
                    <p:spPr>
                      <a:xfrm>
                        <a:off x="6787515" y="5395595"/>
                        <a:ext cx="1968500" cy="4302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DEEDB81-91E6-435A-B07C-ADD6C0BD0003}"/>
              </a:ext>
            </a:extLst>
          </p:cNvPr>
          <p:cNvGraphicFramePr>
            <a:graphicFrameLocks noChangeAspect="1"/>
          </p:cNvGraphicFramePr>
          <p:nvPr>
            <p:extLst>
              <p:ext uri="{D42A27DB-BD31-4B8C-83A1-F6EECF244321}">
                <p14:modId xmlns:p14="http://schemas.microsoft.com/office/powerpoint/2010/main" val="1105274309"/>
              </p:ext>
            </p:extLst>
          </p:nvPr>
        </p:nvGraphicFramePr>
        <p:xfrm>
          <a:off x="8621395" y="5314284"/>
          <a:ext cx="1968500" cy="430213"/>
        </p:xfrm>
        <a:graphic>
          <a:graphicData uri="http://schemas.openxmlformats.org/presentationml/2006/ole">
            <mc:AlternateContent xmlns:mc="http://schemas.openxmlformats.org/markup-compatibility/2006">
              <mc:Choice xmlns:v="urn:schemas-microsoft-com:vml" Requires="v">
                <p:oleObj spid="_x0000_s18442" name="包装程序外壳对象" showAsIcon="1" r:id="rId6" imgW="1968840" imgH="430920" progId="Package">
                  <p:embed/>
                </p:oleObj>
              </mc:Choice>
              <mc:Fallback>
                <p:oleObj name="包装程序外壳对象" showAsIcon="1" r:id="rId6" imgW="1968840" imgH="430920" progId="Package">
                  <p:embed/>
                  <p:pic>
                    <p:nvPicPr>
                      <p:cNvPr id="0" name=""/>
                      <p:cNvPicPr/>
                      <p:nvPr/>
                    </p:nvPicPr>
                    <p:blipFill>
                      <a:blip r:embed="rId7"/>
                      <a:stretch>
                        <a:fillRect/>
                      </a:stretch>
                    </p:blipFill>
                    <p:spPr>
                      <a:xfrm>
                        <a:off x="8621395" y="5314284"/>
                        <a:ext cx="1968500" cy="430213"/>
                      </a:xfrm>
                      <a:prstGeom prst="rect">
                        <a:avLst/>
                      </a:prstGeom>
                    </p:spPr>
                  </p:pic>
                </p:oleObj>
              </mc:Fallback>
            </mc:AlternateContent>
          </a:graphicData>
        </a:graphic>
      </p:graphicFrame>
    </p:spTree>
    <p:extLst>
      <p:ext uri="{BB962C8B-B14F-4D97-AF65-F5344CB8AC3E}">
        <p14:creationId xmlns:p14="http://schemas.microsoft.com/office/powerpoint/2010/main" val="226276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39528"/>
            <a:ext cx="11567656" cy="5506906"/>
          </a:xfrm>
        </p:spPr>
        <p:txBody>
          <a:bodyPr>
            <a:normAutofit/>
          </a:body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产生由</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个数字</a:t>
            </a:r>
            <a:r>
              <a:rPr lang="en-US" altLang="zh-CN" sz="2400" dirty="0">
                <a:latin typeface="微软雅黑" panose="020B0503020204020204" pitchFamily="34" charset="-122"/>
                <a:ea typeface="微软雅黑" panose="020B0503020204020204" pitchFamily="34" charset="-122"/>
              </a:rPr>
              <a:t>{0,1,2,3,4,5,6,7,8,9}</a:t>
            </a:r>
            <a:r>
              <a:rPr lang="zh-CN" altLang="en-US" sz="2400" dirty="0">
                <a:latin typeface="微软雅黑" panose="020B0503020204020204" pitchFamily="34" charset="-122"/>
                <a:ea typeface="微软雅黑" panose="020B0503020204020204" pitchFamily="34" charset="-122"/>
              </a:rPr>
              <a:t>组成的长度在</a:t>
            </a:r>
            <a:r>
              <a:rPr lang="en-US" altLang="zh-CN" sz="2400" dirty="0">
                <a:latin typeface="微软雅黑" panose="020B0503020204020204" pitchFamily="34" charset="-122"/>
                <a:ea typeface="微软雅黑" panose="020B0503020204020204" pitchFamily="34" charset="-122"/>
              </a:rPr>
              <a:t>800-1000</a:t>
            </a:r>
            <a:r>
              <a:rPr lang="zh-CN" altLang="en-US" sz="2400" dirty="0">
                <a:latin typeface="微软雅黑" panose="020B0503020204020204" pitchFamily="34" charset="-122"/>
                <a:ea typeface="微软雅黑" panose="020B0503020204020204" pitchFamily="34" charset="-122"/>
              </a:rPr>
              <a:t>之间（也可以更长）的序列</a:t>
            </a:r>
            <a:r>
              <a:rPr lang="en-US" altLang="zh-CN" sz="2400" dirty="0">
                <a:latin typeface="微软雅黑" panose="020B0503020204020204" pitchFamily="34" charset="-122"/>
                <a:ea typeface="微软雅黑" panose="020B0503020204020204" pitchFamily="34" charset="-122"/>
              </a:rPr>
              <a:t>A1, C1</a:t>
            </a:r>
          </a:p>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产生由</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个符号</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组成的长度在</a:t>
            </a:r>
            <a:r>
              <a:rPr lang="en-US" altLang="zh-CN" sz="2400" dirty="0">
                <a:latin typeface="微软雅黑" panose="020B0503020204020204" pitchFamily="34" charset="-122"/>
                <a:ea typeface="微软雅黑" panose="020B0503020204020204" pitchFamily="34" charset="-122"/>
              </a:rPr>
              <a:t>800-1000</a:t>
            </a:r>
            <a:r>
              <a:rPr lang="zh-CN" altLang="en-US" sz="2400" dirty="0">
                <a:latin typeface="微软雅黑" panose="020B0503020204020204" pitchFamily="34" charset="-122"/>
                <a:ea typeface="微软雅黑" panose="020B0503020204020204" pitchFamily="34" charset="-122"/>
              </a:rPr>
              <a:t>之间（也可以更长）的序列</a:t>
            </a:r>
            <a:r>
              <a:rPr lang="en-US" altLang="zh-CN" sz="2400" dirty="0">
                <a:latin typeface="微软雅黑" panose="020B0503020204020204" pitchFamily="34" charset="-122"/>
                <a:ea typeface="微软雅黑" panose="020B0503020204020204" pitchFamily="34" charset="-122"/>
              </a:rPr>
              <a:t>B1, D1</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将由</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个英文字母和符号“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组成的字符串</a:t>
            </a:r>
            <a:r>
              <a:rPr lang="en-US" altLang="zh-CN" sz="2400" dirty="0">
                <a:solidFill>
                  <a:srgbClr val="FF3300"/>
                </a:solidFill>
                <a:latin typeface="微软雅黑" panose="020B0503020204020204" pitchFamily="34" charset="-122"/>
                <a:ea typeface="微软雅黑" panose="020B0503020204020204" pitchFamily="34" charset="-122"/>
              </a:rPr>
              <a:t>an+algorithm+is+any+welldefined+computational+procedure+that+takes+some+values+as+input+and+produces+some+values+as+output</a:t>
            </a: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        中的各个字母和符号“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在保持原有前后顺序的前提下插入到字符串</a:t>
            </a:r>
            <a:r>
              <a:rPr lang="en-US" altLang="zh-CN" sz="2400" dirty="0">
                <a:latin typeface="微软雅黑" panose="020B0503020204020204" pitchFamily="34" charset="-122"/>
                <a:ea typeface="微软雅黑" panose="020B0503020204020204" pitchFamily="34" charset="-122"/>
              </a:rPr>
              <a:t>A1, B1, C1, D1</a:t>
            </a:r>
            <a:r>
              <a:rPr lang="zh-CN" altLang="en-US" sz="2400" dirty="0">
                <a:latin typeface="微软雅黑" panose="020B0503020204020204" pitchFamily="34" charset="-122"/>
                <a:ea typeface="微软雅黑" panose="020B0503020204020204" pitchFamily="34" charset="-122"/>
              </a:rPr>
              <a:t>中，得到字符串</a:t>
            </a:r>
            <a:r>
              <a:rPr lang="en-US" altLang="zh-CN" sz="2400" dirty="0">
                <a:latin typeface="微软雅黑" panose="020B0503020204020204" pitchFamily="34" charset="-122"/>
                <a:ea typeface="微软雅黑" panose="020B0503020204020204" pitchFamily="34" charset="-122"/>
              </a:rPr>
              <a:t>A, B, C, D</a:t>
            </a: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注：</a:t>
            </a:r>
            <a:r>
              <a:rPr lang="zh-CN" altLang="en-US" sz="2400" dirty="0">
                <a:solidFill>
                  <a:srgbClr val="FF3300"/>
                </a:solidFill>
              </a:rPr>
              <a:t>在</a:t>
            </a:r>
            <a:r>
              <a:rPr lang="en-US" altLang="zh-CN" sz="2400" dirty="0">
                <a:solidFill>
                  <a:srgbClr val="FF3300"/>
                </a:solidFill>
              </a:rPr>
              <a:t>C</a:t>
            </a:r>
            <a:r>
              <a:rPr lang="zh-CN" altLang="en-US" sz="2400" dirty="0">
                <a:solidFill>
                  <a:srgbClr val="FF3300"/>
                </a:solidFill>
              </a:rPr>
              <a:t>、</a:t>
            </a:r>
            <a:r>
              <a:rPr lang="en-US" altLang="zh-CN" sz="2400" dirty="0">
                <a:solidFill>
                  <a:srgbClr val="FF3300"/>
                </a:solidFill>
              </a:rPr>
              <a:t>D</a:t>
            </a:r>
            <a:r>
              <a:rPr lang="zh-CN" altLang="en-US" sz="2400" dirty="0">
                <a:solidFill>
                  <a:srgbClr val="FF3300"/>
                </a:solidFill>
              </a:rPr>
              <a:t>中，</a:t>
            </a:r>
            <a:r>
              <a:rPr lang="en-US" altLang="zh-CN" sz="2400" dirty="0" err="1">
                <a:solidFill>
                  <a:srgbClr val="FF3300"/>
                </a:solidFill>
              </a:rPr>
              <a:t>An+algorithm</a:t>
            </a:r>
            <a:r>
              <a:rPr lang="en-US" altLang="zh-CN" sz="2400" dirty="0">
                <a:solidFill>
                  <a:srgbClr val="FF3300"/>
                </a:solidFill>
              </a:rPr>
              <a:t>…</a:t>
            </a:r>
          </a:p>
          <a:p>
            <a:pPr lvl="1" algn="l">
              <a:lnSpc>
                <a:spcPct val="125000"/>
              </a:lnSpc>
              <a:spcBef>
                <a:spcPts val="600"/>
              </a:spcBef>
              <a:buClr>
                <a:srgbClr val="FF0000"/>
              </a:buClr>
              <a:buSzPct val="80000"/>
              <a:defRPr/>
            </a:pP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字符串</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 B, C, D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生成方法</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09436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00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注意</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组成的字符串中的各个符号插入到</a:t>
            </a:r>
            <a:r>
              <a:rPr lang="en-US" altLang="zh-CN" sz="2400" dirty="0">
                <a:latin typeface="微软雅黑" panose="020B0503020204020204" pitchFamily="34" charset="-122"/>
                <a:ea typeface="微软雅黑" panose="020B0503020204020204" pitchFamily="34" charset="-122"/>
              </a:rPr>
              <a:t>A1, B1, C1, D1</a:t>
            </a:r>
            <a:r>
              <a:rPr lang="zh-CN" altLang="en-US" sz="2400" dirty="0">
                <a:latin typeface="微软雅黑" panose="020B0503020204020204" pitchFamily="34" charset="-122"/>
                <a:ea typeface="微软雅黑" panose="020B0503020204020204" pitchFamily="34" charset="-122"/>
              </a:rPr>
              <a:t>中后，任意</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个符号间应当有数字隔开</a:t>
            </a:r>
          </a:p>
          <a:p>
            <a:pPr>
              <a:lnSpc>
                <a:spcPct val="100000"/>
              </a:lnSpc>
            </a:pPr>
            <a:r>
              <a:rPr lang="zh-CN" altLang="en-US" sz="2400" dirty="0">
                <a:latin typeface="微软雅黑" panose="020B0503020204020204" pitchFamily="34" charset="-122"/>
                <a:ea typeface="微软雅黑" panose="020B0503020204020204" pitchFamily="34" charset="-122"/>
              </a:rPr>
              <a:t>     例如，</a:t>
            </a:r>
            <a:r>
              <a:rPr lang="en-US" altLang="zh-CN" sz="2400" dirty="0">
                <a:latin typeface="微软雅黑" panose="020B0503020204020204" pitchFamily="34" charset="-122"/>
                <a:ea typeface="微软雅黑" panose="020B0503020204020204" pitchFamily="34" charset="-122"/>
              </a:rPr>
              <a:t>1a27n4+498a3l9g76o,</a:t>
            </a:r>
            <a:r>
              <a:rPr lang="zh-CN" altLang="en-US" sz="2400" dirty="0">
                <a:latin typeface="微软雅黑" panose="020B0503020204020204" pitchFamily="34" charset="-122"/>
                <a:ea typeface="微软雅黑" panose="020B0503020204020204" pitchFamily="34" charset="-122"/>
              </a:rPr>
              <a:t>不要出现“</a:t>
            </a:r>
            <a:r>
              <a:rPr lang="en-US" altLang="zh-CN" sz="2400" dirty="0">
                <a:latin typeface="微软雅黑" panose="020B0503020204020204" pitchFamily="34" charset="-122"/>
                <a:ea typeface="微软雅黑" panose="020B0503020204020204" pitchFamily="34" charset="-122"/>
              </a:rPr>
              <a:t>1an4+498al9g76o” </a:t>
            </a:r>
            <a:endParaRPr lang="zh-CN" altLang="en-US" sz="2400" dirty="0">
              <a:latin typeface="微软雅黑" panose="020B0503020204020204" pitchFamily="34" charset="-122"/>
              <a:ea typeface="微软雅黑" panose="020B0503020204020204" pitchFamily="34" charset="-122"/>
            </a:endParaRPr>
          </a:p>
          <a:p>
            <a:endParaRPr lang="zh-CN" altLang="en-US" sz="2400"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字符串</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 B, C, D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生成方法</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1308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最大子段和</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4" y="1060718"/>
            <a:ext cx="11540690" cy="5349708"/>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针对</a:t>
            </a:r>
          </a:p>
          <a:p>
            <a:pPr>
              <a:lnSpc>
                <a:spcPct val="125000"/>
              </a:lnSpc>
              <a:spcBef>
                <a:spcPts val="600"/>
              </a:spcBef>
              <a:buFont typeface="Wingdings" pitchFamily="2" charset="2"/>
              <a:buNone/>
            </a:pPr>
            <a:r>
              <a:rPr lang="zh-CN" altLang="en-US" sz="2400" dirty="0"/>
              <a:t>    “附件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1</a:t>
            </a:r>
            <a:r>
              <a:rPr lang="zh-CN" altLang="en-US" sz="2400" dirty="0"/>
              <a:t>”</a:t>
            </a:r>
          </a:p>
          <a:p>
            <a:pPr>
              <a:lnSpc>
                <a:spcPct val="125000"/>
              </a:lnSpc>
              <a:spcBef>
                <a:spcPts val="600"/>
              </a:spcBef>
              <a:buFont typeface="Wingdings" pitchFamily="2" charset="2"/>
              <a:buNone/>
            </a:pPr>
            <a:r>
              <a:rPr lang="zh-CN" altLang="en-US" sz="2400" dirty="0"/>
              <a:t>     “附件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2”</a:t>
            </a:r>
            <a:endParaRPr lang="zh-CN" altLang="en-US" sz="2400" dirty="0"/>
          </a:p>
          <a:p>
            <a:pPr>
              <a:lnSpc>
                <a:spcPct val="125000"/>
              </a:lnSpc>
              <a:spcBef>
                <a:spcPts val="600"/>
              </a:spcBef>
              <a:buFont typeface="Wingdings" pitchFamily="2" charset="2"/>
              <a:buNone/>
            </a:pPr>
            <a:r>
              <a:rPr lang="zh-CN" altLang="en-US" sz="2400" dirty="0"/>
              <a:t>    中给出的序列</a:t>
            </a:r>
            <a:r>
              <a:rPr lang="en-US" altLang="zh-CN" sz="2400" dirty="0"/>
              <a:t>1</a:t>
            </a:r>
            <a:r>
              <a:rPr lang="zh-CN" altLang="en-US" sz="2400" dirty="0"/>
              <a:t>、序列</a:t>
            </a:r>
            <a:r>
              <a:rPr lang="en-US" altLang="zh-CN" sz="2400" dirty="0"/>
              <a:t>2, </a:t>
            </a:r>
            <a:r>
              <a:rPr lang="zh-CN" altLang="en-US" sz="2400" dirty="0"/>
              <a:t>分别计算其最大子段和</a:t>
            </a:r>
            <a:endParaRPr lang="en-US" altLang="zh-CN" sz="2400" dirty="0"/>
          </a:p>
          <a:p>
            <a:pPr marL="0" lvl="1" algn="l">
              <a:lnSpc>
                <a:spcPct val="125000"/>
              </a:lnSpc>
              <a:spcBef>
                <a:spcPts val="600"/>
              </a:spcBef>
              <a:buSzPct val="100000"/>
            </a:pPr>
            <a:endParaRPr lang="en-US" altLang="zh-CN" sz="24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序列</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：长度在</a:t>
            </a:r>
            <a:r>
              <a:rPr lang="en-US" altLang="zh-CN" sz="2400" dirty="0">
                <a:latin typeface="微软雅黑" panose="020B0503020204020204" pitchFamily="34" charset="-122"/>
                <a:ea typeface="微软雅黑" panose="020B0503020204020204" pitchFamily="34" charset="-122"/>
              </a:rPr>
              <a:t>300-400</a:t>
            </a:r>
            <a:r>
              <a:rPr lang="zh-CN" altLang="en-US" sz="2400" dirty="0">
                <a:latin typeface="微软雅黑" panose="020B0503020204020204" pitchFamily="34" charset="-122"/>
                <a:ea typeface="微软雅黑" panose="020B0503020204020204" pitchFamily="34" charset="-122"/>
              </a:rPr>
              <a:t>之间，由</a:t>
            </a:r>
            <a:r>
              <a:rPr lang="en-US" altLang="zh-CN" sz="2400" dirty="0">
                <a:latin typeface="微软雅黑" panose="020B0503020204020204" pitchFamily="34" charset="-122"/>
                <a:ea typeface="微软雅黑" panose="020B0503020204020204" pitchFamily="34" charset="-122"/>
              </a:rPr>
              <a:t>(-100,100)</a:t>
            </a:r>
            <a:r>
              <a:rPr lang="zh-CN" altLang="en-US" sz="2400" dirty="0">
                <a:latin typeface="微软雅黑" panose="020B0503020204020204" pitchFamily="34" charset="-122"/>
                <a:ea typeface="微软雅黑" panose="020B0503020204020204" pitchFamily="34" charset="-122"/>
              </a:rPr>
              <a:t>内的数字组成</a:t>
            </a:r>
            <a:endParaRPr lang="en-US" altLang="zh-CN" sz="24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pPr>
            <a:r>
              <a:rPr lang="zh-CN" altLang="en-US" sz="2400" dirty="0"/>
              <a:t>序列</a:t>
            </a:r>
            <a:r>
              <a:rPr lang="en-US" altLang="zh-CN" sz="2400" dirty="0"/>
              <a:t>2</a:t>
            </a:r>
            <a:r>
              <a:rPr lang="zh-CN" altLang="en-US" sz="2400" dirty="0"/>
              <a:t>：长度在</a:t>
            </a:r>
            <a:r>
              <a:rPr lang="en-US" altLang="zh-CN" sz="2400" dirty="0"/>
              <a:t>100-200</a:t>
            </a:r>
            <a:r>
              <a:rPr lang="zh-CN" altLang="en-US" sz="2400" dirty="0"/>
              <a:t>之间，由</a:t>
            </a:r>
            <a:r>
              <a:rPr lang="en-US" altLang="zh-CN" sz="2400" dirty="0"/>
              <a:t>(-50,50)</a:t>
            </a:r>
            <a:r>
              <a:rPr lang="zh-CN" altLang="en-US" sz="2400" dirty="0"/>
              <a:t>内的数字组成</a:t>
            </a:r>
            <a:endParaRPr lang="en-US" altLang="zh-CN" sz="2400" dirty="0"/>
          </a:p>
          <a:p>
            <a:pPr marL="0" lvl="1" indent="-342900" algn="l">
              <a:lnSpc>
                <a:spcPct val="125000"/>
              </a:lnSpc>
              <a:spcBef>
                <a:spcPts val="600"/>
              </a:spcBef>
              <a:buSzPct val="100000"/>
              <a:buFont typeface="Wingdings" panose="05000000000000000000" pitchFamily="2" charset="2"/>
              <a:buChar char="l"/>
            </a:pPr>
            <a:r>
              <a:rPr lang="zh-CN" altLang="en-US" sz="2400" dirty="0"/>
              <a:t>要求</a:t>
            </a:r>
            <a:endParaRPr lang="zh-CN" altLang="en-US" sz="2800" dirty="0"/>
          </a:p>
          <a:p>
            <a:pPr marL="800100" lvl="1" indent="-342900" algn="l">
              <a:lnSpc>
                <a:spcPct val="13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指出最大子段和在原序列中的位置</a:t>
            </a:r>
          </a:p>
          <a:p>
            <a:pPr marL="800100" lvl="1" indent="-342900" algn="l">
              <a:lnSpc>
                <a:spcPct val="13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给出最大子段和具体值</a:t>
            </a:r>
          </a:p>
          <a:p>
            <a:pPr marL="0" lvl="1" indent="-342900" algn="l">
              <a:lnSpc>
                <a:spcPct val="125000"/>
              </a:lnSpc>
              <a:spcBef>
                <a:spcPts val="600"/>
              </a:spcBef>
              <a:buSzPct val="100000"/>
              <a:buFont typeface="Wingdings" panose="05000000000000000000" pitchFamily="2" charset="2"/>
              <a:buChar char="l"/>
            </a:pPr>
            <a:endParaRPr lang="en-US" altLang="zh-CN" sz="2400" dirty="0"/>
          </a:p>
        </p:txBody>
      </p:sp>
      <p:graphicFrame>
        <p:nvGraphicFramePr>
          <p:cNvPr id="10" name="对象 9">
            <a:extLst>
              <a:ext uri="{FF2B5EF4-FFF2-40B4-BE49-F238E27FC236}">
                <a16:creationId xmlns:a16="http://schemas.microsoft.com/office/drawing/2014/main" id="{ED3A6B2F-B5AD-4AA0-B7D8-244A4A8255BF}"/>
              </a:ext>
            </a:extLst>
          </p:cNvPr>
          <p:cNvGraphicFramePr>
            <a:graphicFrameLocks noChangeAspect="1"/>
          </p:cNvGraphicFramePr>
          <p:nvPr>
            <p:extLst>
              <p:ext uri="{D42A27DB-BD31-4B8C-83A1-F6EECF244321}">
                <p14:modId xmlns:p14="http://schemas.microsoft.com/office/powerpoint/2010/main" val="1701636148"/>
              </p:ext>
            </p:extLst>
          </p:nvPr>
        </p:nvGraphicFramePr>
        <p:xfrm>
          <a:off x="6823075" y="1697355"/>
          <a:ext cx="1968500" cy="430213"/>
        </p:xfrm>
        <a:graphic>
          <a:graphicData uri="http://schemas.openxmlformats.org/presentationml/2006/ole">
            <mc:AlternateContent xmlns:mc="http://schemas.openxmlformats.org/markup-compatibility/2006">
              <mc:Choice xmlns:v="urn:schemas-microsoft-com:vml" Requires="v">
                <p:oleObj spid="_x0000_s15392" name="包装程序外壳对象" showAsIcon="1" r:id="rId3" imgW="1968840" imgH="430920" progId="Package">
                  <p:embed/>
                </p:oleObj>
              </mc:Choice>
              <mc:Fallback>
                <p:oleObj name="包装程序外壳对象" showAsIcon="1" r:id="rId3" imgW="1968840" imgH="430920" progId="Package">
                  <p:embed/>
                  <p:pic>
                    <p:nvPicPr>
                      <p:cNvPr id="10" name="对象 9">
                        <a:extLst>
                          <a:ext uri="{FF2B5EF4-FFF2-40B4-BE49-F238E27FC236}">
                            <a16:creationId xmlns:a16="http://schemas.microsoft.com/office/drawing/2014/main" id="{A2E4B330-026C-40A0-A43B-6C0D83A79F69}"/>
                          </a:ext>
                        </a:extLst>
                      </p:cNvPr>
                      <p:cNvPicPr/>
                      <p:nvPr/>
                    </p:nvPicPr>
                    <p:blipFill>
                      <a:blip r:embed="rId4"/>
                      <a:stretch>
                        <a:fillRect/>
                      </a:stretch>
                    </p:blipFill>
                    <p:spPr>
                      <a:xfrm>
                        <a:off x="6823075" y="1697355"/>
                        <a:ext cx="1968500" cy="4302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636C7369-33B2-4144-9CBE-2C95CEF3C855}"/>
              </a:ext>
            </a:extLst>
          </p:cNvPr>
          <p:cNvGraphicFramePr>
            <a:graphicFrameLocks noChangeAspect="1"/>
          </p:cNvGraphicFramePr>
          <p:nvPr>
            <p:extLst>
              <p:ext uri="{D42A27DB-BD31-4B8C-83A1-F6EECF244321}">
                <p14:modId xmlns:p14="http://schemas.microsoft.com/office/powerpoint/2010/main" val="88594470"/>
              </p:ext>
            </p:extLst>
          </p:nvPr>
        </p:nvGraphicFramePr>
        <p:xfrm>
          <a:off x="8656955" y="1616044"/>
          <a:ext cx="1968500" cy="430213"/>
        </p:xfrm>
        <a:graphic>
          <a:graphicData uri="http://schemas.openxmlformats.org/presentationml/2006/ole">
            <mc:AlternateContent xmlns:mc="http://schemas.openxmlformats.org/markup-compatibility/2006">
              <mc:Choice xmlns:v="urn:schemas-microsoft-com:vml" Requires="v">
                <p:oleObj spid="_x0000_s15393" name="包装程序外壳对象" showAsIcon="1" r:id="rId5" imgW="1968840" imgH="430920" progId="Package">
                  <p:embed/>
                </p:oleObj>
              </mc:Choice>
              <mc:Fallback>
                <p:oleObj name="包装程序外壳对象" showAsIcon="1" r:id="rId5" imgW="1968840" imgH="430920" progId="Package">
                  <p:embed/>
                  <p:pic>
                    <p:nvPicPr>
                      <p:cNvPr id="11" name="对象 10">
                        <a:extLst>
                          <a:ext uri="{FF2B5EF4-FFF2-40B4-BE49-F238E27FC236}">
                            <a16:creationId xmlns:a16="http://schemas.microsoft.com/office/drawing/2014/main" id="{7DEEDB81-91E6-435A-B07C-ADD6C0BD0003}"/>
                          </a:ext>
                        </a:extLst>
                      </p:cNvPr>
                      <p:cNvPicPr/>
                      <p:nvPr/>
                    </p:nvPicPr>
                    <p:blipFill>
                      <a:blip r:embed="rId6"/>
                      <a:stretch>
                        <a:fillRect/>
                      </a:stretch>
                    </p:blipFill>
                    <p:spPr>
                      <a:xfrm>
                        <a:off x="8656955" y="1616044"/>
                        <a:ext cx="1968500" cy="430213"/>
                      </a:xfrm>
                      <a:prstGeom prst="rect">
                        <a:avLst/>
                      </a:prstGeom>
                    </p:spPr>
                  </p:pic>
                </p:oleObj>
              </mc:Fallback>
            </mc:AlternateContent>
          </a:graphicData>
        </a:graphic>
      </p:graphicFrame>
    </p:spTree>
    <p:extLst>
      <p:ext uri="{BB962C8B-B14F-4D97-AF65-F5344CB8AC3E}">
        <p14:creationId xmlns:p14="http://schemas.microsoft.com/office/powerpoint/2010/main" val="134214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08009" y="1058779"/>
            <a:ext cx="11540690" cy="5293895"/>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算法</a:t>
            </a:r>
            <a:r>
              <a:rPr lang="en-US" altLang="zh-CN" sz="2400" dirty="0">
                <a:latin typeface="微软雅黑" panose="020B0503020204020204" pitchFamily="34" charset="-122"/>
                <a:ea typeface="微软雅黑" panose="020B0503020204020204" pitchFamily="34" charset="-122"/>
              </a:rPr>
              <a:t>1</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利用：教科书上</a:t>
            </a:r>
            <a:r>
              <a:rPr lang="en-US" altLang="zh-CN" sz="2400" dirty="0">
                <a:latin typeface="微软雅黑" panose="020B0503020204020204" pitchFamily="34" charset="-122"/>
                <a:ea typeface="微软雅黑" panose="020B0503020204020204" pitchFamily="34" charset="-122"/>
              </a:rPr>
              <a:t>O(n^3)</a:t>
            </a:r>
            <a:r>
              <a:rPr lang="zh-CN" altLang="en-US" sz="2400" dirty="0">
                <a:latin typeface="微软雅黑" panose="020B0503020204020204" pitchFamily="34" charset="-122"/>
                <a:ea typeface="微软雅黑" panose="020B0503020204020204" pitchFamily="34" charset="-122"/>
              </a:rPr>
              <a:t>算法</a:t>
            </a:r>
          </a:p>
          <a:p>
            <a:pPr>
              <a:lnSpc>
                <a:spcPct val="125000"/>
              </a:lnSpc>
              <a:buFont typeface="Wingdings" pitchFamily="2" charset="2"/>
              <a:buNone/>
              <a:defRPr/>
            </a:pP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1. “</a:t>
            </a:r>
            <a:r>
              <a:rPr lang="zh-CN" altLang="en-US" sz="2400" dirty="0">
                <a:solidFill>
                  <a:schemeClr val="tx1"/>
                </a:solidFill>
                <a:latin typeface="微软雅黑" panose="020B0503020204020204" pitchFamily="34" charset="-122"/>
                <a:ea typeface="微软雅黑" panose="020B0503020204020204" pitchFamily="34" charset="-122"/>
              </a:rPr>
              <a:t>附件</a:t>
            </a:r>
            <a:r>
              <a:rPr lang="en-US" altLang="zh-CN" sz="2400" dirty="0">
                <a:solidFill>
                  <a:schemeClr val="tx1"/>
                </a:solidFill>
                <a:latin typeface="微软雅黑" panose="020B0503020204020204" pitchFamily="34" charset="-122"/>
                <a:ea typeface="微软雅黑" panose="020B0503020204020204" pitchFamily="34" charset="-122"/>
              </a:rPr>
              <a:t>3-1.21</a:t>
            </a:r>
            <a:r>
              <a:rPr lang="zh-CN" altLang="en-US" sz="2400" dirty="0">
                <a:solidFill>
                  <a:schemeClr val="tx1"/>
                </a:solidFill>
                <a:latin typeface="微软雅黑" panose="020B0503020204020204" pitchFamily="34" charset="-122"/>
                <a:ea typeface="微软雅黑" panose="020B0503020204020204" pitchFamily="34" charset="-122"/>
              </a:rPr>
              <a:t>个基站凸多边形数据</a:t>
            </a:r>
            <a:r>
              <a:rPr lang="en-US" altLang="zh-CN" sz="2400" dirty="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itchFamily="2" charset="2"/>
              <a:buNone/>
              <a:defRPr/>
            </a:pPr>
            <a:r>
              <a:rPr lang="en-US" altLang="zh-CN" sz="2400" dirty="0">
                <a:solidFill>
                  <a:schemeClr val="tx1"/>
                </a:solidFill>
                <a:latin typeface="微软雅黑" panose="020B0503020204020204" pitchFamily="34" charset="-122"/>
                <a:ea typeface="微软雅黑" panose="020B0503020204020204" pitchFamily="34" charset="-122"/>
              </a:rPr>
              <a:t>         2. “</a:t>
            </a:r>
            <a:r>
              <a:rPr lang="en-US" altLang="en-US" sz="2400" dirty="0">
                <a:solidFill>
                  <a:schemeClr val="tx1"/>
                </a:solidFill>
                <a:latin typeface="微软雅黑" panose="020B0503020204020204" pitchFamily="34" charset="-122"/>
                <a:ea typeface="微软雅黑" panose="020B0503020204020204" pitchFamily="34" charset="-122"/>
              </a:rPr>
              <a:t>附件3-</a:t>
            </a:r>
            <a:r>
              <a:rPr lang="en-US" altLang="zh-CN" sz="2400" dirty="0">
                <a:solidFill>
                  <a:schemeClr val="tx1"/>
                </a:solidFill>
                <a:latin typeface="微软雅黑" panose="020B0503020204020204" pitchFamily="34" charset="-122"/>
                <a:ea typeface="微软雅黑" panose="020B0503020204020204" pitchFamily="34" charset="-122"/>
              </a:rPr>
              <a:t>2</a:t>
            </a:r>
            <a:r>
              <a:rPr lang="en-US" altLang="en-US" sz="2400" dirty="0">
                <a:solidFill>
                  <a:schemeClr val="tx1"/>
                </a:solidFill>
                <a:latin typeface="微软雅黑" panose="020B0503020204020204" pitchFamily="34" charset="-122"/>
                <a:ea typeface="微软雅黑" panose="020B0503020204020204" pitchFamily="34" charset="-122"/>
              </a:rPr>
              <a:t>.2</a:t>
            </a:r>
            <a:r>
              <a:rPr lang="en-US" altLang="zh-CN" sz="2400" dirty="0">
                <a:solidFill>
                  <a:schemeClr val="tx1"/>
                </a:solidFill>
                <a:latin typeface="微软雅黑" panose="020B0503020204020204" pitchFamily="34" charset="-122"/>
                <a:ea typeface="微软雅黑" panose="020B0503020204020204" pitchFamily="34" charset="-122"/>
              </a:rPr>
              <a:t>9</a:t>
            </a:r>
            <a:r>
              <a:rPr lang="en-US" altLang="en-US" sz="2400" dirty="0">
                <a:solidFill>
                  <a:schemeClr val="tx1"/>
                </a:solidFill>
                <a:latin typeface="微软雅黑" panose="020B0503020204020204" pitchFamily="34" charset="-122"/>
                <a:ea typeface="微软雅黑" panose="020B0503020204020204" pitchFamily="34" charset="-122"/>
              </a:rPr>
              <a:t>个基站凸多边形数据</a:t>
            </a:r>
            <a:r>
              <a:rPr lang="en-US" altLang="zh-CN" sz="2400" dirty="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itchFamily="2" charset="2"/>
              <a:buNone/>
              <a:defRPr/>
            </a:pPr>
            <a:r>
              <a:rPr lang="zh-CN" altLang="en-US" sz="2400" dirty="0">
                <a:solidFill>
                  <a:schemeClr val="tx1"/>
                </a:solidFill>
                <a:latin typeface="微软雅黑" panose="020B0503020204020204" pitchFamily="34" charset="-122"/>
                <a:ea typeface="微软雅黑" panose="020B0503020204020204" pitchFamily="34" charset="-122"/>
              </a:rPr>
              <a:t>     ，给出</a:t>
            </a:r>
            <a:r>
              <a:rPr lang="en-US" altLang="zh-CN" sz="2400" dirty="0">
                <a:solidFill>
                  <a:schemeClr val="tx1"/>
                </a:solidFill>
                <a:latin typeface="微软雅黑" panose="020B0503020204020204" pitchFamily="34" charset="-122"/>
                <a:ea typeface="微软雅黑" panose="020B0503020204020204" pitchFamily="34" charset="-122"/>
              </a:rPr>
              <a:t>21</a:t>
            </a:r>
            <a:r>
              <a:rPr lang="zh-CN" altLang="en-US" sz="2400" dirty="0">
                <a:solidFill>
                  <a:schemeClr val="tx1"/>
                </a:solidFill>
                <a:latin typeface="微软雅黑" panose="020B0503020204020204" pitchFamily="34" charset="-122"/>
                <a:ea typeface="微软雅黑" panose="020B0503020204020204" pitchFamily="34" charset="-122"/>
              </a:rPr>
              <a:t>凸多边形顶点数据、 </a:t>
            </a:r>
            <a:r>
              <a:rPr lang="en-US" altLang="zh-CN" sz="2400" dirty="0">
                <a:solidFill>
                  <a:schemeClr val="tx1"/>
                </a:solidFill>
                <a:latin typeface="微软雅黑" panose="020B0503020204020204" pitchFamily="34" charset="-122"/>
                <a:ea typeface="微软雅黑" panose="020B0503020204020204" pitchFamily="34" charset="-122"/>
              </a:rPr>
              <a:t>29</a:t>
            </a:r>
            <a:r>
              <a:rPr lang="zh-CN" altLang="en-US" sz="2400" dirty="0">
                <a:solidFill>
                  <a:schemeClr val="tx1"/>
                </a:solidFill>
                <a:latin typeface="微软雅黑" panose="020B0503020204020204" pitchFamily="34" charset="-122"/>
                <a:ea typeface="微软雅黑" panose="020B0503020204020204" pitchFamily="34" charset="-122"/>
              </a:rPr>
              <a:t>凸多边形顶点数据，以顶点间的地理距离作为连接</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个顶点的边、弦到的权值，对这</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个凸多边形进行最优三角剖分</a:t>
            </a:r>
          </a:p>
          <a:p>
            <a:pPr>
              <a:buFont typeface="Wingdings" pitchFamily="2" charset="2"/>
              <a:buNone/>
              <a:defRPr/>
            </a:pPr>
            <a:endParaRPr lang="zh-CN" altLang="en-US" sz="2800" dirty="0"/>
          </a:p>
        </p:txBody>
      </p:sp>
      <p:graphicFrame>
        <p:nvGraphicFramePr>
          <p:cNvPr id="13" name="Object 4">
            <a:hlinkClick r:id="rId3" action="ppaction://hlinkfile"/>
          </p:cNvPr>
          <p:cNvGraphicFramePr>
            <a:graphicFrameLocks noChangeAspect="1"/>
          </p:cNvGraphicFramePr>
          <p:nvPr>
            <p:extLst>
              <p:ext uri="{D42A27DB-BD31-4B8C-83A1-F6EECF244321}">
                <p14:modId xmlns:p14="http://schemas.microsoft.com/office/powerpoint/2010/main" val="2277532660"/>
              </p:ext>
            </p:extLst>
          </p:nvPr>
        </p:nvGraphicFramePr>
        <p:xfrm>
          <a:off x="9576464" y="1133542"/>
          <a:ext cx="1296987" cy="1135063"/>
        </p:xfrm>
        <a:graphic>
          <a:graphicData uri="http://schemas.openxmlformats.org/presentationml/2006/ole">
            <mc:AlternateContent xmlns:mc="http://schemas.openxmlformats.org/markup-compatibility/2006">
              <mc:Choice xmlns:v="urn:schemas-microsoft-com:vml" Requires="v">
                <p:oleObj spid="_x0000_s16406" name="Worksheet" showAsIcon="1" r:id="rId4" imgW="914400" imgH="800280" progId="Excel.Sheet.8">
                  <p:embed/>
                </p:oleObj>
              </mc:Choice>
              <mc:Fallback>
                <p:oleObj name="Worksheet" showAsIcon="1" r:id="rId4" imgW="914400" imgH="800280" progId="Excel.Sheet.8">
                  <p:embed/>
                  <p:pic>
                    <p:nvPicPr>
                      <p:cNvPr id="0" name=""/>
                      <p:cNvPicPr>
                        <a:picLocks noChangeAspect="1" noChangeArrowheads="1"/>
                      </p:cNvPicPr>
                      <p:nvPr/>
                    </p:nvPicPr>
                    <p:blipFill>
                      <a:blip r:embed="rId5"/>
                      <a:srcRect/>
                      <a:stretch>
                        <a:fillRect/>
                      </a:stretch>
                    </p:blipFill>
                    <p:spPr bwMode="auto">
                      <a:xfrm>
                        <a:off x="9576464" y="1133542"/>
                        <a:ext cx="129698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5">
            <a:hlinkClick r:id="rId6" action="ppaction://hlinkfile"/>
          </p:cNvPr>
          <p:cNvGraphicFramePr>
            <a:graphicFrameLocks noChangeAspect="1"/>
          </p:cNvGraphicFramePr>
          <p:nvPr>
            <p:extLst>
              <p:ext uri="{D42A27DB-BD31-4B8C-83A1-F6EECF244321}">
                <p14:modId xmlns:p14="http://schemas.microsoft.com/office/powerpoint/2010/main" val="3779395365"/>
              </p:ext>
            </p:extLst>
          </p:nvPr>
        </p:nvGraphicFramePr>
        <p:xfrm>
          <a:off x="9647901" y="2213042"/>
          <a:ext cx="1150938" cy="1006475"/>
        </p:xfrm>
        <a:graphic>
          <a:graphicData uri="http://schemas.openxmlformats.org/presentationml/2006/ole">
            <mc:AlternateContent xmlns:mc="http://schemas.openxmlformats.org/markup-compatibility/2006">
              <mc:Choice xmlns:v="urn:schemas-microsoft-com:vml" Requires="v">
                <p:oleObj spid="_x0000_s16407" name="Worksheet" showAsIcon="1" r:id="rId7" imgW="914400" imgH="800280" progId="Excel.Sheet.8">
                  <p:embed/>
                </p:oleObj>
              </mc:Choice>
              <mc:Fallback>
                <p:oleObj name="Worksheet" showAsIcon="1" r:id="rId7" imgW="914400" imgH="800280" progId="Excel.Sheet.8">
                  <p:embed/>
                  <p:pic>
                    <p:nvPicPr>
                      <p:cNvPr id="0" name=""/>
                      <p:cNvPicPr>
                        <a:picLocks noChangeAspect="1" noChangeArrowheads="1"/>
                      </p:cNvPicPr>
                      <p:nvPr/>
                    </p:nvPicPr>
                    <p:blipFill>
                      <a:blip r:embed="rId8"/>
                      <a:srcRect/>
                      <a:stretch>
                        <a:fillRect/>
                      </a:stretch>
                    </p:blipFill>
                    <p:spPr bwMode="auto">
                      <a:xfrm>
                        <a:off x="9647901" y="2213042"/>
                        <a:ext cx="11509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7954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7" y="1196975"/>
            <a:ext cx="570071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0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凸多边形构造方法</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根据</a:t>
            </a: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网络配置数据，选取全部基站</a:t>
            </a:r>
            <a:r>
              <a:rPr lang="en-US" altLang="zh-CN" sz="2400" dirty="0" err="1">
                <a:latin typeface="微软雅黑" panose="020B0503020204020204" pitchFamily="34" charset="-122"/>
                <a:ea typeface="微软雅黑" panose="020B0503020204020204" pitchFamily="34" charset="-122"/>
              </a:rPr>
              <a:t>eNODEB</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以这些基站作为平面点，构造平面点集的凸包，得到具有</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个顶点的凸</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边形</a:t>
            </a:r>
          </a:p>
        </p:txBody>
      </p:sp>
      <p:pic>
        <p:nvPicPr>
          <p:cNvPr id="8" name="Picture 5" descr="凸包整体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71846"/>
            <a:ext cx="5902000" cy="50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77827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2193</TotalTime>
  <Words>1277</Words>
  <Application>Microsoft Office PowerPoint</Application>
  <PresentationFormat>宽屏</PresentationFormat>
  <Paragraphs>123</Paragraphs>
  <Slides>14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24" baseType="lpstr">
      <vt:lpstr>等线</vt:lpstr>
      <vt:lpstr>黑体</vt:lpstr>
      <vt:lpstr>微软雅黑</vt:lpstr>
      <vt:lpstr>Arial</vt:lpstr>
      <vt:lpstr>Arial Black</vt:lpstr>
      <vt:lpstr>Cambria Math</vt:lpstr>
      <vt:lpstr>Wingdings</vt:lpstr>
      <vt:lpstr>Office 主题​​</vt:lpstr>
      <vt:lpstr>Microsoft Excel 97-2003 工作表</vt:lpstr>
      <vt:lpstr>程序包</vt:lpstr>
      <vt:lpstr>PowerPoint 演示文稿</vt:lpstr>
      <vt:lpstr>实验内容 </vt:lpstr>
      <vt:lpstr>作业1 最长公共子序列</vt:lpstr>
      <vt:lpstr>作业1 最长递减子序列</vt:lpstr>
      <vt:lpstr>字符串A, B, C, D 生成方法</vt:lpstr>
      <vt:lpstr>字符串A, B, C, D 生成方法</vt:lpstr>
      <vt:lpstr>作业2 最大子段和</vt:lpstr>
      <vt:lpstr>作业3 凸多边形最优三角剖分</vt:lpstr>
      <vt:lpstr>21凸多边形</vt:lpstr>
      <vt:lpstr>29凸多边形</vt:lpstr>
      <vt:lpstr>作业4 凸多边形最优三角剖分</vt:lpstr>
      <vt:lpstr>作业4  0-1背包问题</vt:lpstr>
      <vt:lpstr>评分标准</vt:lpstr>
      <vt:lpstr>作业提交要求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13910702762@139.com</cp:lastModifiedBy>
  <cp:revision>205</cp:revision>
  <dcterms:created xsi:type="dcterms:W3CDTF">2020-08-02T02:26:56Z</dcterms:created>
  <dcterms:modified xsi:type="dcterms:W3CDTF">2021-11-12T04:27:07Z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